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97" r:id="rId3"/>
    <p:sldId id="274" r:id="rId4"/>
    <p:sldId id="273" r:id="rId5"/>
    <p:sldId id="317" r:id="rId6"/>
    <p:sldId id="275" r:id="rId7"/>
    <p:sldId id="276" r:id="rId8"/>
    <p:sldId id="277" r:id="rId9"/>
    <p:sldId id="278" r:id="rId10"/>
    <p:sldId id="279" r:id="rId11"/>
    <p:sldId id="316" r:id="rId12"/>
    <p:sldId id="280" r:id="rId13"/>
    <p:sldId id="281" r:id="rId14"/>
    <p:sldId id="282" r:id="rId15"/>
    <p:sldId id="310" r:id="rId16"/>
    <p:sldId id="311" r:id="rId17"/>
    <p:sldId id="318" r:id="rId18"/>
    <p:sldId id="319" r:id="rId19"/>
    <p:sldId id="320" r:id="rId20"/>
    <p:sldId id="283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21" r:id="rId30"/>
    <p:sldId id="293" r:id="rId31"/>
    <p:sldId id="322" r:id="rId32"/>
    <p:sldId id="323" r:id="rId33"/>
    <p:sldId id="295" r:id="rId34"/>
    <p:sldId id="294" r:id="rId35"/>
    <p:sldId id="324" r:id="rId36"/>
    <p:sldId id="325" r:id="rId37"/>
    <p:sldId id="326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8F90"/>
    <a:srgbClr val="48327B"/>
    <a:srgbClr val="542B8C"/>
    <a:srgbClr val="4D4D4D"/>
    <a:srgbClr val="38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3"/>
    <p:restoredTop sz="94928"/>
  </p:normalViewPr>
  <p:slideViewPr>
    <p:cSldViewPr>
      <p:cViewPr varScale="1">
        <p:scale>
          <a:sx n="151" d="100"/>
          <a:sy n="151" d="100"/>
        </p:scale>
        <p:origin x="224" y="4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B34DD2-4DFC-4029-98B6-18BF2905A668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5CD14-FD3F-49B5-B45C-E731A15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4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7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9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5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9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92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DBCD53-3EA4-49E3-A7F6-ADA10B31C2A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0D077-7847-3044-B1AE-67735A0716F4}"/>
              </a:ext>
            </a:extLst>
          </p:cNvPr>
          <p:cNvSpPr txBox="1"/>
          <p:nvPr/>
        </p:nvSpPr>
        <p:spPr>
          <a:xfrm>
            <a:off x="2438400" y="39624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(Insert School Name Here)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20XX Induction Ceremony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B0496-E32C-374A-AFD0-A033923C5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A7A526-FA4E-1240-8751-1CD1565BA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FD0A70-DD3B-B14D-8E29-5D0051F32E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228771-FFA8-AF46-B066-A3B43BB80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E4CBB8-A40B-1846-B481-39A709CD8BDD}"/>
              </a:ext>
            </a:extLst>
          </p:cNvPr>
          <p:cNvGrpSpPr/>
          <p:nvPr/>
        </p:nvGrpSpPr>
        <p:grpSpPr>
          <a:xfrm>
            <a:off x="3723588" y="1825312"/>
            <a:ext cx="8468412" cy="2446824"/>
            <a:chOff x="3723588" y="1825312"/>
            <a:chExt cx="8468412" cy="24468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48D64-02F3-8F4F-8B3D-3B7D6F886FE4}"/>
                </a:ext>
              </a:extLst>
            </p:cNvPr>
            <p:cNvSpPr txBox="1"/>
            <p:nvPr/>
          </p:nvSpPr>
          <p:spPr>
            <a:xfrm>
              <a:off x="3733800" y="1825312"/>
              <a:ext cx="845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venir Light" panose="020B0402020203020204" pitchFamily="34" charset="77"/>
                </a:rPr>
                <a:t>Value &amp; Worth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02D417-6626-EC4D-A8E0-409E2A1E02F9}"/>
                </a:ext>
              </a:extLst>
            </p:cNvPr>
            <p:cNvSpPr txBox="1"/>
            <p:nvPr/>
          </p:nvSpPr>
          <p:spPr>
            <a:xfrm>
              <a:off x="3728071" y="2633225"/>
              <a:ext cx="845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venir Light" panose="020B0402020203020204" pitchFamily="34" charset="77"/>
                </a:rPr>
                <a:t>Truth &amp; </a:t>
              </a:r>
              <a:r>
                <a:rPr lang="en-US" sz="4800" dirty="0">
                  <a:ln w="1270">
                    <a:solidFill>
                      <a:schemeClr val="tx1">
                        <a:alpha val="21000"/>
                      </a:schemeClr>
                    </a:solidFill>
                  </a:ln>
                  <a:latin typeface="Avenir Light" panose="020B0402020203020204" pitchFamily="34" charset="77"/>
                </a:rPr>
                <a:t>Honesty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103868-473D-3240-B3B9-924AAEA36D48}"/>
                </a:ext>
              </a:extLst>
            </p:cNvPr>
            <p:cNvSpPr txBox="1"/>
            <p:nvPr/>
          </p:nvSpPr>
          <p:spPr>
            <a:xfrm>
              <a:off x="3723588" y="3441139"/>
              <a:ext cx="845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venir Light" panose="020B0402020203020204" pitchFamily="34" charset="77"/>
                </a:rPr>
                <a:t>Achievement &amp; Honor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52999-4892-F043-8754-B0E8862F7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711F5D-F5D2-8A4B-A3D6-86180B15E85A}"/>
              </a:ext>
            </a:extLst>
          </p:cNvPr>
          <p:cNvSpPr/>
          <p:nvPr/>
        </p:nvSpPr>
        <p:spPr>
          <a:xfrm>
            <a:off x="2667000" y="3523708"/>
            <a:ext cx="689288" cy="689288"/>
          </a:xfrm>
          <a:prstGeom prst="rect">
            <a:avLst/>
          </a:prstGeom>
          <a:solidFill>
            <a:srgbClr val="48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E4D6E5-226C-A948-9A1A-987DF96B8DF6}"/>
              </a:ext>
            </a:extLst>
          </p:cNvPr>
          <p:cNvSpPr/>
          <p:nvPr/>
        </p:nvSpPr>
        <p:spPr>
          <a:xfrm>
            <a:off x="2667000" y="2675296"/>
            <a:ext cx="689288" cy="68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53DE22-263A-9F48-9D7E-3F25D01A5DB0}"/>
              </a:ext>
            </a:extLst>
          </p:cNvPr>
          <p:cNvSpPr/>
          <p:nvPr/>
        </p:nvSpPr>
        <p:spPr>
          <a:xfrm>
            <a:off x="2667000" y="1826883"/>
            <a:ext cx="689288" cy="689288"/>
          </a:xfrm>
          <a:prstGeom prst="rect">
            <a:avLst/>
          </a:prstGeom>
          <a:gradFill flip="none" rotWithShape="1">
            <a:gsLst>
              <a:gs pos="0">
                <a:srgbClr val="8F8F90">
                  <a:tint val="66000"/>
                  <a:satMod val="160000"/>
                </a:srgbClr>
              </a:gs>
              <a:gs pos="50000">
                <a:srgbClr val="8F8F90">
                  <a:tint val="44500"/>
                  <a:satMod val="160000"/>
                </a:srgbClr>
              </a:gs>
              <a:gs pos="100000">
                <a:srgbClr val="8F8F9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62800C-8DE0-9D4F-838A-2DD3C6370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72ECDA-A3A2-384B-8D5F-5B4B0C136926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Emblem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FF17C-56AF-E343-91C7-FC4559B91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D4F00C-A496-D043-8DCD-4F25E4C17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3600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AF43D3-7019-C24B-9C78-2ADA5E7C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E7640-829A-054C-821E-06730209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727" y="-301239"/>
            <a:ext cx="4036067" cy="654739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83469A1-A01C-6743-BC1B-226D317DBD2F}"/>
              </a:ext>
            </a:extLst>
          </p:cNvPr>
          <p:cNvGrpSpPr/>
          <p:nvPr/>
        </p:nvGrpSpPr>
        <p:grpSpPr>
          <a:xfrm>
            <a:off x="3959079" y="449970"/>
            <a:ext cx="1451121" cy="625419"/>
            <a:chOff x="3959079" y="449970"/>
            <a:chExt cx="1451121" cy="6254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BB6733-CE1A-5248-9C52-5D677ECF8F8D}"/>
                </a:ext>
              </a:extLst>
            </p:cNvPr>
            <p:cNvSpPr txBox="1"/>
            <p:nvPr/>
          </p:nvSpPr>
          <p:spPr>
            <a:xfrm>
              <a:off x="3959079" y="449970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Light" panose="020B0402020203020204" pitchFamily="34" charset="77"/>
                </a:rPr>
                <a:t>stars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96BC534-FB5C-5B4B-93BB-9DFEFF6DD45A}"/>
                </a:ext>
              </a:extLst>
            </p:cNvPr>
            <p:cNvCxnSpPr>
              <a:cxnSpLocks/>
            </p:cNvCxnSpPr>
            <p:nvPr/>
          </p:nvCxnSpPr>
          <p:spPr>
            <a:xfrm>
              <a:off x="4613425" y="611841"/>
              <a:ext cx="796775" cy="46354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6C0FD8-FFFC-D147-BC58-38F25D0BCAD1}"/>
              </a:ext>
            </a:extLst>
          </p:cNvPr>
          <p:cNvGrpSpPr/>
          <p:nvPr/>
        </p:nvGrpSpPr>
        <p:grpSpPr>
          <a:xfrm>
            <a:off x="3810000" y="2825748"/>
            <a:ext cx="1295400" cy="369332"/>
            <a:chOff x="3810000" y="2825748"/>
            <a:chExt cx="1295400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8FFB2CE-B763-5E49-8A3C-DEB21BD21DD1}"/>
                </a:ext>
              </a:extLst>
            </p:cNvPr>
            <p:cNvSpPr txBox="1"/>
            <p:nvPr/>
          </p:nvSpPr>
          <p:spPr>
            <a:xfrm>
              <a:off x="3810000" y="2825748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Light" panose="020B0402020203020204" pitchFamily="34" charset="77"/>
                </a:rPr>
                <a:t>shield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5F7ADF-9B72-964C-A1B7-32815970EB8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4613425" y="3010414"/>
              <a:ext cx="491975" cy="16853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4BE5CF-3051-0A46-B9B7-1BE1FC0A2DCC}"/>
              </a:ext>
            </a:extLst>
          </p:cNvPr>
          <p:cNvGrpSpPr/>
          <p:nvPr/>
        </p:nvGrpSpPr>
        <p:grpSpPr>
          <a:xfrm>
            <a:off x="4081205" y="4354649"/>
            <a:ext cx="981885" cy="369332"/>
            <a:chOff x="4081205" y="4354649"/>
            <a:chExt cx="981885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E75B4-2D2B-F549-935D-5914BB1479EF}"/>
                </a:ext>
              </a:extLst>
            </p:cNvPr>
            <p:cNvSpPr txBox="1"/>
            <p:nvPr/>
          </p:nvSpPr>
          <p:spPr>
            <a:xfrm>
              <a:off x="4081205" y="4354649"/>
              <a:ext cx="716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Light" panose="020B0402020203020204" pitchFamily="34" charset="77"/>
                </a:rPr>
                <a:t>scroll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49FE503-B8E7-8143-9D5D-B88CAE3AB56A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4797363" y="4354649"/>
              <a:ext cx="265727" cy="18466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FBF404-0A76-8545-A53F-33E15E5FDE55}"/>
              </a:ext>
            </a:extLst>
          </p:cNvPr>
          <p:cNvGrpSpPr/>
          <p:nvPr/>
        </p:nvGrpSpPr>
        <p:grpSpPr>
          <a:xfrm>
            <a:off x="6400800" y="1660567"/>
            <a:ext cx="1627009" cy="369332"/>
            <a:chOff x="6400800" y="1660567"/>
            <a:chExt cx="162700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33047F-F01C-D947-9F73-BAE10E56B443}"/>
                </a:ext>
              </a:extLst>
            </p:cNvPr>
            <p:cNvSpPr txBox="1"/>
            <p:nvPr/>
          </p:nvSpPr>
          <p:spPr>
            <a:xfrm>
              <a:off x="7269268" y="166056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Light" panose="020B0402020203020204" pitchFamily="34" charset="77"/>
                </a:rPr>
                <a:t>eagle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9EE4EC3-94A7-9247-AB6A-B0FE500A9A6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6400800" y="1788559"/>
              <a:ext cx="868468" cy="5667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0871C3-0170-6648-86C4-83EFD51CAF3F}"/>
              </a:ext>
            </a:extLst>
          </p:cNvPr>
          <p:cNvGrpSpPr/>
          <p:nvPr/>
        </p:nvGrpSpPr>
        <p:grpSpPr>
          <a:xfrm>
            <a:off x="6135073" y="3986469"/>
            <a:ext cx="2242448" cy="369332"/>
            <a:chOff x="6135073" y="3986469"/>
            <a:chExt cx="2242448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48D31E-99EF-C54B-8960-BD9D515354A3}"/>
                </a:ext>
              </a:extLst>
            </p:cNvPr>
            <p:cNvSpPr txBox="1"/>
            <p:nvPr/>
          </p:nvSpPr>
          <p:spPr>
            <a:xfrm>
              <a:off x="7100953" y="3986469"/>
              <a:ext cx="1276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Light" panose="020B0402020203020204" pitchFamily="34" charset="77"/>
                </a:rPr>
                <a:t>plumb line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E90CF25-A3A2-6747-87C9-537323A0DBD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6135073" y="4038600"/>
              <a:ext cx="965880" cy="13253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6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77202-B155-6245-9B05-F0BF2483D9B8}"/>
              </a:ext>
            </a:extLst>
          </p:cNvPr>
          <p:cNvSpPr txBox="1"/>
          <p:nvPr/>
        </p:nvSpPr>
        <p:spPr>
          <a:xfrm>
            <a:off x="1077799" y="2111493"/>
            <a:ext cx="10031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Avenir Book" panose="02000503020000020003" pitchFamily="2" charset="0"/>
              </a:rPr>
              <a:t>Motto</a:t>
            </a:r>
          </a:p>
          <a:p>
            <a:pPr algn="ctr"/>
            <a:r>
              <a:rPr lang="en-US" sz="4800" dirty="0">
                <a:latin typeface="Avenir Light" panose="020B0402020203020204" pitchFamily="34" charset="77"/>
              </a:rPr>
              <a:t>Success Favors the Prepared Mind.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624A8-9BFB-DB4C-A8AF-3BF12BC02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A0FFF-393C-BD42-B054-B2584EBAC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77202-B155-6245-9B05-F0BF2483D9B8}"/>
              </a:ext>
            </a:extLst>
          </p:cNvPr>
          <p:cNvSpPr txBox="1"/>
          <p:nvPr/>
        </p:nvSpPr>
        <p:spPr>
          <a:xfrm>
            <a:off x="1033184" y="1448812"/>
            <a:ext cx="10121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Avenir Book" panose="02000503020000020003" pitchFamily="2" charset="0"/>
              </a:rPr>
              <a:t>Slogan</a:t>
            </a:r>
          </a:p>
          <a:p>
            <a:pPr algn="ctr"/>
            <a:r>
              <a:rPr lang="en-US" sz="4800" dirty="0">
                <a:latin typeface="Avenir Light" panose="020B0402020203020204" pitchFamily="34" charset="77"/>
              </a:rPr>
              <a:t>Excellence in America’s Workforce Begins with Excellence in Workforce Education.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726A4-5E12-3048-AD05-1B3F7E382B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60188-EF2A-1645-A2E2-0A0631772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0858CC-97BF-014B-A0F3-2303BA474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D806FF-3B03-FB4E-A28E-63199367D10A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Installation of Officers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053A88-5E73-9F4C-8B8B-49200D07B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0FDC6-6060-CD4A-B65C-D63DEBAB13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3600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48483" y="11430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</a:rPr>
              <a:t>President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48483" y="23746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48483" y="3060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44001" y="41272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CTE Area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44000" y="46730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535782" y="1027174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48483" y="11430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</a:rPr>
              <a:t>Vice President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48483" y="23746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48483" y="3060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44001" y="41272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CTE Area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44000" y="46730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535782" y="1027174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48483" y="11430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</a:rPr>
              <a:t>Secretary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48483" y="23746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48483" y="3060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44001" y="41272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CTE Area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44000" y="46730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535782" y="1027174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48483" y="11430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</a:rPr>
              <a:t>Treasurer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48483" y="23746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48483" y="3060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44001" y="41272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CTE Area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44000" y="46730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535782" y="1027174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5C645-2168-4F4D-AB05-4F966533B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638800" y="1057869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</a:rPr>
              <a:t>Welcome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638800" y="2289485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638800" y="2975285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634318" y="4042085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634317" y="4587897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Organization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76400" y="1027174"/>
            <a:ext cx="3657600" cy="4572000"/>
          </a:xfrm>
          <a:ln>
            <a:solidFill>
              <a:srgbClr val="7030A0"/>
            </a:solidFill>
          </a:ln>
        </p:spPr>
      </p:sp>
    </p:spTree>
    <p:extLst>
      <p:ext uri="{BB962C8B-B14F-4D97-AF65-F5344CB8AC3E}">
        <p14:creationId xmlns:p14="http://schemas.microsoft.com/office/powerpoint/2010/main" val="28575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90515D-55F3-EE45-BF1F-796AABD92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05425-EFA7-EE4E-9F6D-5A6745AED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77" y="4424065"/>
            <a:ext cx="5149951" cy="3295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610A0-6443-2A4F-83DD-F8EC46876A60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Candle Ceremony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B7F252-A99E-E942-A51E-22970C8B8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5977E7-D8F0-F447-9D26-6ABF2D0D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3600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7729DC-497E-034F-8B41-EF4885E1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B93FC33-6B0F-4E4A-BD56-4306003B02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KNOWLEDGE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D11B4-BED4-A94C-B116-7286E6215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4C0DA7-10E4-B544-9E39-9162F323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2000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64AF07-B1AB-6949-AF7D-B05CF64D47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SKILL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078B6-F9F7-A146-9E20-BCF716093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4996B-CB0E-4742-A49A-54E2E75CC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5751AE-08D1-2B45-9974-DFE4B89F1F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HONESTY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EFDE2-CEC1-8F4A-A971-1F55A48D2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DCF00E-1500-E746-BEE2-82915872A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C668A0-44E0-4642-B1EA-D51849C7C7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SERVICE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80C4C-79F0-E64F-ADBA-49356C8EF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A384AD-7EFD-9249-ABDD-6C7A67DC2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CA5D205-F8D7-E342-9264-E67907BBE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RESPONSIBILITY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06B7FB-D3BB-CB40-A9AE-7C87F5A1F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31E1EF-D0C2-9941-9EC4-B7E23E74C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E092B85-3B17-3440-98C1-B76A71BDF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SCHOLARSHIP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A3539-7635-3948-8E6C-74B6155BA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C3F373-CB2D-C642-B238-D1CF67974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C43053-566D-8749-BE6B-412C27C3AC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CITIZENSHIP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29462-5615-7945-8B19-DA8C28C8B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2F445-352E-D04F-A45A-18BBEB23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2000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0EEB6B4-4A57-6C41-A949-9C93CFD4A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venir Book" panose="02000503020000020003" pitchFamily="2" charset="0"/>
              </a:rPr>
              <a:t>LEADERSHIP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ECB66D-7D32-3744-B9BA-0EA65651E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5C645-2168-4F4D-AB05-4F966533B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638800" y="1057869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</a:rPr>
              <a:t>Guest Speaker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638800" y="2289485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638800" y="2975285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634318" y="4042085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634317" y="4587897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Organization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76400" y="1027174"/>
            <a:ext cx="3657600" cy="4572000"/>
          </a:xfrm>
          <a:ln>
            <a:solidFill>
              <a:srgbClr val="7030A0"/>
            </a:solidFill>
          </a:ln>
        </p:spPr>
      </p:sp>
    </p:spTree>
    <p:extLst>
      <p:ext uri="{BB962C8B-B14F-4D97-AF65-F5344CB8AC3E}">
        <p14:creationId xmlns:p14="http://schemas.microsoft.com/office/powerpoint/2010/main" val="32633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0858CC-97BF-014B-A0F3-2303BA474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00874C-8901-B949-B81C-752B56BCCA17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Purposes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740A5-E702-1E4E-AAED-8D47D4A7E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743603-2E27-024A-84D3-50683A6C9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97E9AC-9939-4D4B-A0BF-D119D0B7E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B8E590-DB34-D540-8AB0-D6993722938F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Induction Ceremony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DDF3D8-BBC3-6F41-89CB-5D4A858B2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A9042-8237-7C4A-9B33-7AC3101003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3600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08419" y="1977479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08419" y="2663279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03937" y="3730079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CTE Area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03936" y="4275891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535782" y="1027174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A0B57F-AA0C-6F4F-AD85-5D9D83BFCE2A}"/>
              </a:ext>
            </a:extLst>
          </p:cNvPr>
          <p:cNvSpPr txBox="1"/>
          <p:nvPr/>
        </p:nvSpPr>
        <p:spPr>
          <a:xfrm>
            <a:off x="6144594" y="269691"/>
            <a:ext cx="4151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Instructions:  Copy and past the following slide for as many students as you have before dropping a photo in.  That will allow you to easily drop each student’s photo in their own frame.</a:t>
            </a:r>
          </a:p>
        </p:txBody>
      </p:sp>
    </p:spTree>
    <p:extLst>
      <p:ext uri="{BB962C8B-B14F-4D97-AF65-F5344CB8AC3E}">
        <p14:creationId xmlns:p14="http://schemas.microsoft.com/office/powerpoint/2010/main" val="5254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08419" y="1977479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08419" y="2663279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03937" y="3730079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CTE Area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03936" y="4275891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535782" y="1027174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E022B2-13D7-BC47-B3EB-5B351658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B9038-4A06-E543-8AC9-2BE68B5D4143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Pledge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C1F3D5-B6F5-1548-8224-C89AD0A41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0E35A-EC55-434B-A9D3-47DE9E539E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3600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F88CFF-AA60-4A4B-9E10-5D2550A16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2681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153462" y="788054"/>
            <a:ext cx="988059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ight" panose="020B0402020203020204" pitchFamily="34" charset="77"/>
              </a:rPr>
              <a:t>As a member of the National Technical Honor Society, I pledge to maintain the highest standard of personal conduct.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Avenir Light" panose="020B0402020203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ight" panose="020B0402020203020204" pitchFamily="34" charset="77"/>
              </a:rPr>
              <a:t>I will apply myself to continue a record of scholastic achievement, and I will strive for excellence in all aspects of my education.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Avenir Light" panose="020B0402020203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ight" panose="020B0402020203020204" pitchFamily="34" charset="77"/>
              </a:rPr>
              <a:t>I will invest my talents, my skills, and my knowledge in a career of my own choosing, and shall always endeavor to uphold my obligations as a citizen of my community and my country.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184B5-0465-154E-9AF4-6911DBFA0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5C645-2168-4F4D-AB05-4F966533B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638800" y="1057869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venir Book" panose="02000503020000020003" pitchFamily="2" charset="0"/>
              </a:rPr>
              <a:t>Closing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638800" y="2289485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638800" y="2975285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 Book" panose="02000503020000020003" pitchFamily="2" charset="0"/>
              </a:rPr>
              <a:t>Last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634318" y="4042085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634317" y="4587897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Light" panose="020B0402020203020204" pitchFamily="34" charset="77"/>
              </a:rPr>
              <a:t>Organization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76400" y="1027174"/>
            <a:ext cx="3657600" cy="4572000"/>
          </a:xfrm>
          <a:ln>
            <a:solidFill>
              <a:srgbClr val="7030A0"/>
            </a:solidFill>
          </a:ln>
        </p:spPr>
      </p:sp>
    </p:spTree>
    <p:extLst>
      <p:ext uri="{BB962C8B-B14F-4D97-AF65-F5344CB8AC3E}">
        <p14:creationId xmlns:p14="http://schemas.microsoft.com/office/powerpoint/2010/main" val="24964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E022B2-13D7-BC47-B3EB-5B351658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B9038-4A06-E543-8AC9-2BE68B5D4143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Welcome New Members!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C1F3D5-B6F5-1548-8224-C89AD0A41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0E35A-EC55-434B-A9D3-47DE9E539E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3600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E022B2-13D7-BC47-B3EB-5B351658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B9038-4A06-E543-8AC9-2BE68B5D4143}"/>
              </a:ext>
            </a:extLst>
          </p:cNvPr>
          <p:cNvSpPr txBox="1"/>
          <p:nvPr/>
        </p:nvSpPr>
        <p:spPr>
          <a:xfrm>
            <a:off x="2627290" y="2840778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All new members are eligible to enter a monthly $25 Amazon gift card drawing. </a:t>
            </a:r>
          </a:p>
          <a:p>
            <a:pPr algn="ctr"/>
            <a:endParaRPr lang="en-US" sz="2400" dirty="0"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Scan the QR Code for details.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C1F3D5-B6F5-1548-8224-C89AD0A41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-134439"/>
            <a:ext cx="2597469" cy="4213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0E35A-EC55-434B-A9D3-47DE9E539E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2725369" y="1549954"/>
            <a:ext cx="4756842" cy="1218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E611B-1723-8646-10A3-35CFA66F0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33" y="2588789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6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C8A909-B16E-B84B-ABD1-976C421E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2644170"/>
            <a:ext cx="9139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venir Book" panose="02000503020000020003" pitchFamily="2" charset="0"/>
              </a:rPr>
              <a:t>To reward excellence in </a:t>
            </a:r>
          </a:p>
          <a:p>
            <a:pPr algn="ctr"/>
            <a:r>
              <a:rPr lang="en-US" sz="4800" b="1" dirty="0">
                <a:latin typeface="Avenir Book" panose="02000503020000020003" pitchFamily="2" charset="0"/>
              </a:rPr>
              <a:t>workforce education.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8C099-3F5F-6F41-8766-674D0D7A3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C8A909-B16E-B84B-ABD1-976C421E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-38100" y="4495800"/>
            <a:ext cx="122681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718985" y="1905506"/>
            <a:ext cx="9139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venir Book" panose="02000503020000020003" pitchFamily="2" charset="0"/>
              </a:rPr>
              <a:t>To develop</a:t>
            </a:r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lang="en-US" sz="4800" b="1" dirty="0">
                <a:latin typeface="Avenir Book" panose="02000503020000020003" pitchFamily="2" charset="0"/>
              </a:rPr>
              <a:t>self-esteem, pride and encourage students to reach for higher levels of achievement.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sz="4800" b="1" dirty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42F3D-54EA-3645-BD23-7C98CE4CD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FDDB38-6159-DD44-AB73-505C9867E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1166845"/>
            <a:ext cx="91395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venir Book" panose="02000503020000020003" pitchFamily="2" charset="0"/>
              </a:rPr>
              <a:t>To promote business and industry’s critical workplace values – honesty, responsibility, initiative, teamwork, productivity, leadership, and citizenship.</a:t>
            </a:r>
          </a:p>
          <a:p>
            <a:pPr algn="ctr"/>
            <a:endParaRPr lang="en-US" sz="4800" b="1" dirty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ADBA0-343D-BC49-92F3-F52850DAC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F6BD8A-F7A8-A54A-9A04-9336FABE1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1905506"/>
            <a:ext cx="9139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venir Book" panose="02000503020000020003" pitchFamily="2" charset="0"/>
              </a:rPr>
              <a:t>To help schools build and maintain effective partnerships with local business and industry.</a:t>
            </a:r>
          </a:p>
          <a:p>
            <a:pPr algn="ctr"/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2EE03-6CF7-5F4F-8061-0AD85AE10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DC70D7-8717-254E-84CB-C86C20A4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2077756"/>
            <a:ext cx="9139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venir Book" panose="02000503020000020003" pitchFamily="2" charset="0"/>
              </a:rPr>
              <a:t>To champion a stronger, more positive image for workforce education in America.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1CBB3-3E5D-D340-A9E3-D70E45B18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62800C-8DE0-9D4F-838A-2DD3C6370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C87F4B-D26D-C34D-BF00-6D7A22AAC687}"/>
              </a:ext>
            </a:extLst>
          </p:cNvPr>
          <p:cNvSpPr txBox="1"/>
          <p:nvPr/>
        </p:nvSpPr>
        <p:spPr>
          <a:xfrm>
            <a:off x="2438400" y="396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Colors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B799E-2619-3949-8387-CCDEEF150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-770688"/>
            <a:ext cx="4036067" cy="6547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F05D6A-1001-7C47-BE32-E726247C24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3600"/>
            <a:ext cx="7391400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18896</TotalTime>
  <Words>385</Words>
  <Application>Microsoft Macintosh PowerPoint</Application>
  <PresentationFormat>Widescreen</PresentationFormat>
  <Paragraphs>107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Avenir Book</vt:lpstr>
      <vt:lpstr>Avenir Light</vt:lpstr>
      <vt:lpstr>Calibri</vt:lpstr>
      <vt:lpstr>Century Gothic</vt:lpstr>
      <vt:lpstr>Courier New</vt:lpstr>
      <vt:lpstr>Great Vibes</vt:lpstr>
      <vt:lpstr>Palatino Linotype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 Black</dc:creator>
  <cp:lastModifiedBy>Christina Councill</cp:lastModifiedBy>
  <cp:revision>84</cp:revision>
  <cp:lastPrinted>2018-07-25T19:08:22Z</cp:lastPrinted>
  <dcterms:created xsi:type="dcterms:W3CDTF">2018-07-24T15:47:15Z</dcterms:created>
  <dcterms:modified xsi:type="dcterms:W3CDTF">2024-02-27T18:44:07Z</dcterms:modified>
</cp:coreProperties>
</file>